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256" r:id="rId3"/>
    <p:sldId id="293" r:id="rId4"/>
    <p:sldId id="294" r:id="rId5"/>
    <p:sldId id="268" r:id="rId6"/>
    <p:sldId id="290" r:id="rId7"/>
    <p:sldId id="289" r:id="rId8"/>
    <p:sldId id="291" r:id="rId9"/>
    <p:sldId id="286" r:id="rId10"/>
  </p:sldIdLst>
  <p:sldSz cx="9144000" cy="6858000" type="screen4x3"/>
  <p:notesSz cx="681990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7B7979"/>
    <a:srgbClr val="B3AA7E"/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27" autoAdjust="0"/>
    <p:restoredTop sz="94660"/>
  </p:normalViewPr>
  <p:slideViewPr>
    <p:cSldViewPr>
      <p:cViewPr varScale="1">
        <p:scale>
          <a:sx n="83" d="100"/>
          <a:sy n="83" d="100"/>
        </p:scale>
        <p:origin x="-96" y="-144"/>
      </p:cViewPr>
      <p:guideLst>
        <p:guide orient="horz" pos="164"/>
        <p:guide pos="56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B7BE0-2CA9-4B21-A626-FAD7B20CE4EB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2388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2639F-ACAC-4CE4-87E2-91B295982F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441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C9262-254F-4919-B8FB-E2E75C1DC4B9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32BDC-F1F2-4E3D-92AD-74FADA1DA7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693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20126" r="7840" b="7307"/>
          <a:stretch>
            <a:fillRect/>
          </a:stretch>
        </p:blipFill>
        <p:spPr bwMode="auto">
          <a:xfrm>
            <a:off x="0" y="1268760"/>
            <a:ext cx="9144000" cy="5587653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050" name="Picture 2" descr="DECC_CYAN_A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20126" r="7840" b="7307"/>
          <a:stretch>
            <a:fillRect/>
          </a:stretch>
        </p:blipFill>
        <p:spPr bwMode="auto">
          <a:xfrm>
            <a:off x="0" y="1268760"/>
            <a:ext cx="9144000" cy="5587653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050" name="Picture 2" descr="DECC_CYAN_A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9646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 userDrawn="1">
            <p:ph type="body" idx="1"/>
          </p:nvPr>
        </p:nvSpPr>
        <p:spPr>
          <a:xfrm>
            <a:off x="900113" y="1844675"/>
            <a:ext cx="6616700" cy="4032250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en-GB" sz="3600" dirty="0">
                <a:solidFill>
                  <a:srgbClr val="00AEEF"/>
                </a:solidFill>
              </a:rPr>
              <a:t>HEADING</a:t>
            </a:r>
            <a:br>
              <a:rPr lang="en-GB" sz="3600" dirty="0">
                <a:solidFill>
                  <a:srgbClr val="00AEEF"/>
                </a:solidFill>
              </a:rPr>
            </a:br>
            <a:r>
              <a:rPr lang="en-GB" sz="3300" dirty="0"/>
              <a:t>Text</a:t>
            </a:r>
          </a:p>
          <a:p>
            <a:pPr marL="0" indent="0"/>
            <a:endParaRPr lang="en-GB" sz="2200" dirty="0"/>
          </a:p>
        </p:txBody>
      </p:sp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900113" y="171450"/>
            <a:ext cx="5400675" cy="504825"/>
          </a:xfrm>
        </p:spPr>
        <p:txBody>
          <a:bodyPr/>
          <a:lstStyle/>
          <a:p>
            <a:r>
              <a:rPr lang="en-GB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730921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1731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575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12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163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9410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9437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900113" y="509588"/>
            <a:ext cx="6192167" cy="504825"/>
          </a:xfrm>
        </p:spPr>
        <p:txBody>
          <a:bodyPr/>
          <a:lstStyle>
            <a:lvl1pPr algn="l" rtl="0" fontAlgn="base">
              <a:spcBef>
                <a:spcPct val="50000"/>
              </a:spcBef>
              <a:spcAft>
                <a:spcPct val="0"/>
              </a:spcAft>
              <a:defRPr lang="en-GB" sz="2600" b="0" kern="1200" dirty="0">
                <a:solidFill>
                  <a:srgbClr val="B3AA7E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11188" y="1700213"/>
            <a:ext cx="7848600" cy="460851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9573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698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647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ront com"/>
          <p:cNvPicPr>
            <a:picLocks noChangeAspect="1" noChangeArrowheads="1"/>
          </p:cNvPicPr>
          <p:nvPr/>
        </p:nvPicPr>
        <p:blipFill>
          <a:blip r:embed="rId13" cstate="print"/>
          <a:srcRect l="8195" t="20126" r="7840" b="77693"/>
          <a:stretch>
            <a:fillRect/>
          </a:stretch>
        </p:blipFill>
        <p:spPr bwMode="auto">
          <a:xfrm>
            <a:off x="0" y="1268760"/>
            <a:ext cx="9144000" cy="16792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89138"/>
            <a:ext cx="74882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2" name="Picture 2" descr="DECC_CYAN_A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ront com"/>
          <p:cNvPicPr>
            <a:picLocks noChangeAspect="1" noChangeArrowheads="1"/>
          </p:cNvPicPr>
          <p:nvPr userDrawn="1"/>
        </p:nvPicPr>
        <p:blipFill>
          <a:blip r:embed="rId13" cstate="print"/>
          <a:srcRect l="8195" t="20126" r="7840" b="77693"/>
          <a:stretch>
            <a:fillRect/>
          </a:stretch>
        </p:blipFill>
        <p:spPr bwMode="auto">
          <a:xfrm>
            <a:off x="0" y="1268760"/>
            <a:ext cx="9144000" cy="16792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504" y="142875"/>
            <a:ext cx="7200799" cy="105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552" y="1556792"/>
            <a:ext cx="813593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2" name="Picture 2" descr="DECC_CYAN_AW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 userDrawn="1"/>
        </p:nvSpPr>
        <p:spPr>
          <a:xfrm>
            <a:off x="8675489" y="6525344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384A5EE9-857F-4FF2-A257-3E1B7CD1551F}" type="slidenum">
              <a:rPr lang="en-GB" sz="1200" smtClean="0">
                <a:solidFill>
                  <a:srgbClr val="000000"/>
                </a:solidFill>
              </a:rPr>
              <a:pPr/>
              <a:t>‹#›</a:t>
            </a:fld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128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2" y="1916112"/>
            <a:ext cx="8064376" cy="2737024"/>
          </a:xfrm>
        </p:spPr>
        <p:txBody>
          <a:bodyPr/>
          <a:lstStyle/>
          <a:p>
            <a:r>
              <a:rPr lang="en-GB" sz="4000" dirty="0" smtClean="0"/>
              <a:t>Route to market for independent renewable generators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3600" dirty="0" smtClean="0"/>
              <a:t>Offtaker of last resort mechanism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09588"/>
            <a:ext cx="6696745" cy="504825"/>
          </a:xfrm>
        </p:spPr>
        <p:txBody>
          <a:bodyPr/>
          <a:lstStyle/>
          <a:p>
            <a:r>
              <a:rPr lang="en-GB" dirty="0" smtClean="0"/>
              <a:t>Overview of the problem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11188" y="1700213"/>
            <a:ext cx="8137276" cy="4608512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Under CfDs, intermittent generators will be topped up from the day-ahead market price (the ‘reference price’) to the strike price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This exposes generators to the risk that what they actually generate is different from their forecast at the day ahead stage (‘imbalance risk’)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A deliberate design feature, to incentivise accurate forecasting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Lenders may therefore require independent generators to have long-term PPAs with credit-worthy entities to cap or fix this imbalance risk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There is a risk that there will be limited availability or poor terms of such PPAs because few counterparties are considered sufficiently credit-worthy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Government is tackling this through </a:t>
            </a:r>
            <a:r>
              <a:rPr lang="en-GB" b="1" dirty="0" smtClean="0">
                <a:solidFill>
                  <a:schemeClr val="tx1"/>
                </a:solidFill>
              </a:rPr>
              <a:t>four strands </a:t>
            </a:r>
            <a:r>
              <a:rPr lang="en-GB" dirty="0" smtClean="0">
                <a:solidFill>
                  <a:schemeClr val="tx1"/>
                </a:solidFill>
              </a:rPr>
              <a:t>of work: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Working with </a:t>
            </a:r>
            <a:r>
              <a:rPr lang="en-GB" dirty="0" err="1" smtClean="0">
                <a:solidFill>
                  <a:schemeClr val="tx1"/>
                </a:solidFill>
              </a:rPr>
              <a:t>Ofgem</a:t>
            </a:r>
            <a:r>
              <a:rPr lang="en-GB" dirty="0" smtClean="0">
                <a:solidFill>
                  <a:schemeClr val="tx1"/>
                </a:solidFill>
              </a:rPr>
              <a:t> to </a:t>
            </a:r>
            <a:r>
              <a:rPr lang="en-GB" u="sng" dirty="0" smtClean="0">
                <a:solidFill>
                  <a:schemeClr val="tx1"/>
                </a:solidFill>
              </a:rPr>
              <a:t>improve wholesale market liquidity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Developing a </a:t>
            </a:r>
            <a:r>
              <a:rPr lang="en-GB" u="sng" dirty="0" smtClean="0">
                <a:solidFill>
                  <a:schemeClr val="tx1"/>
                </a:solidFill>
              </a:rPr>
              <a:t>sample PPA</a:t>
            </a:r>
            <a:r>
              <a:rPr lang="en-GB" dirty="0" smtClean="0">
                <a:solidFill>
                  <a:schemeClr val="tx1"/>
                </a:solidFill>
              </a:rPr>
              <a:t> to work alongside CfDs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Developing </a:t>
            </a:r>
            <a:r>
              <a:rPr lang="en-GB" u="sng" dirty="0" smtClean="0">
                <a:solidFill>
                  <a:schemeClr val="tx1"/>
                </a:solidFill>
              </a:rPr>
              <a:t>best practice guidelines</a:t>
            </a:r>
            <a:r>
              <a:rPr lang="en-GB" dirty="0" smtClean="0">
                <a:solidFill>
                  <a:schemeClr val="tx1"/>
                </a:solidFill>
              </a:rPr>
              <a:t> for use by industry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Exploring </a:t>
            </a:r>
            <a:r>
              <a:rPr lang="en-GB" u="sng" dirty="0" smtClean="0">
                <a:solidFill>
                  <a:schemeClr val="tx1"/>
                </a:solidFill>
              </a:rPr>
              <a:t>regulatory interventions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to unlock alternative routes to market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610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67544" y="1556792"/>
            <a:ext cx="8352928" cy="4536504"/>
          </a:xfrm>
        </p:spPr>
        <p:txBody>
          <a:bodyPr/>
          <a:lstStyle/>
          <a:p>
            <a:pPr marL="457200" lvl="1" indent="0">
              <a:buNone/>
            </a:pPr>
            <a:endParaRPr lang="en-GB" sz="2400" dirty="0" smtClean="0"/>
          </a:p>
          <a:p>
            <a:endParaRPr lang="en-GB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3"/>
            <a:ext cx="6984776" cy="511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900113" y="509588"/>
            <a:ext cx="619216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600" b="0" dirty="0" smtClean="0">
                <a:solidFill>
                  <a:srgbClr val="B3AA7E"/>
                </a:solidFill>
              </a:rPr>
              <a:t>Sample PPAs and Code of Practice</a:t>
            </a:r>
            <a:endParaRPr lang="en-GB" sz="2600" b="0" dirty="0">
              <a:solidFill>
                <a:srgbClr val="B3A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83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6552728" cy="504825"/>
          </a:xfrm>
        </p:spPr>
        <p:txBody>
          <a:bodyPr/>
          <a:lstStyle/>
          <a:p>
            <a:r>
              <a:rPr lang="en-GB" b="0" dirty="0" smtClean="0"/>
              <a:t>Design criteria for a regulatory intervention</a:t>
            </a:r>
            <a:endParaRPr lang="en-GB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Objective</a:t>
            </a:r>
            <a:endParaRPr lang="en-GB" b="1" dirty="0"/>
          </a:p>
          <a:p>
            <a:pPr marL="0" indent="0">
              <a:buNone/>
            </a:pPr>
            <a:r>
              <a:rPr lang="en-GB" dirty="0" smtClean="0"/>
              <a:t>Increase </a:t>
            </a:r>
            <a:r>
              <a:rPr lang="en-GB" dirty="0"/>
              <a:t>the availability of bankable PPAs </a:t>
            </a:r>
            <a:r>
              <a:rPr lang="en-GB" dirty="0" smtClean="0"/>
              <a:t>for independent renewable generators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Success criteria</a:t>
            </a:r>
          </a:p>
          <a:p>
            <a:r>
              <a:rPr lang="en-GB" dirty="0" smtClean="0"/>
              <a:t>Improves availability and terms of bankable PPAs</a:t>
            </a:r>
          </a:p>
          <a:p>
            <a:r>
              <a:rPr lang="en-GB" dirty="0" smtClean="0"/>
              <a:t>Works within existing market structures</a:t>
            </a:r>
          </a:p>
          <a:p>
            <a:r>
              <a:rPr lang="en-GB" dirty="0" smtClean="0"/>
              <a:t>Maintains commercial incentives on operation and balancing</a:t>
            </a:r>
          </a:p>
          <a:p>
            <a:r>
              <a:rPr lang="en-GB" dirty="0" smtClean="0"/>
              <a:t>Minimal distorting impact on PPA market </a:t>
            </a:r>
          </a:p>
          <a:p>
            <a:r>
              <a:rPr lang="en-GB" dirty="0" smtClean="0"/>
              <a:t>Minimises cost to consumers</a:t>
            </a:r>
          </a:p>
          <a:p>
            <a:r>
              <a:rPr lang="en-GB" dirty="0" smtClean="0"/>
              <a:t>Compatible with transition to competitive allocation</a:t>
            </a:r>
          </a:p>
          <a:p>
            <a:r>
              <a:rPr lang="en-GB" dirty="0" smtClean="0"/>
              <a:t>Easy to exit when no longer required </a:t>
            </a:r>
          </a:p>
        </p:txBody>
      </p:sp>
    </p:spTree>
    <p:extLst>
      <p:ext uri="{BB962C8B-B14F-4D97-AF65-F5344CB8AC3E}">
        <p14:creationId xmlns:p14="http://schemas.microsoft.com/office/powerpoint/2010/main" val="328666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Offtaker of last resort – outline design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130806" y="4103984"/>
            <a:ext cx="6768751" cy="124261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288000" indent="-171450">
              <a:spcBef>
                <a:spcPts val="1200"/>
              </a:spcBef>
              <a:buClr>
                <a:srgbClr val="00487C"/>
              </a:buClr>
              <a:buFontTx/>
              <a:buChar char="►"/>
            </a:pPr>
            <a:r>
              <a:rPr lang="en-GB" sz="1300" dirty="0" smtClean="0">
                <a:solidFill>
                  <a:srgbClr val="000000"/>
                </a:solidFill>
              </a:rPr>
              <a:t>Certain suppliers obliged to offer to enter into (or bid to provide) a backstop PPA on specified terms</a:t>
            </a:r>
          </a:p>
          <a:p>
            <a:pPr marL="288000" indent="-171450">
              <a:spcBef>
                <a:spcPts val="1200"/>
              </a:spcBef>
              <a:buClr>
                <a:srgbClr val="00487C"/>
              </a:buClr>
              <a:buFontTx/>
              <a:buChar char="►"/>
            </a:pPr>
            <a:r>
              <a:rPr lang="en-GB" sz="1300" dirty="0" smtClean="0">
                <a:solidFill>
                  <a:srgbClr val="000000"/>
                </a:solidFill>
              </a:rPr>
              <a:t>Other suppliers may be eligible to opt to be ‘voluntary’ backstop offtakers</a:t>
            </a:r>
          </a:p>
          <a:p>
            <a:pPr marL="288000" indent="-171450">
              <a:spcBef>
                <a:spcPts val="1200"/>
              </a:spcBef>
              <a:buClr>
                <a:srgbClr val="00487C"/>
              </a:buClr>
              <a:buFontTx/>
              <a:buChar char="►"/>
            </a:pPr>
            <a:r>
              <a:rPr lang="en-GB" sz="1300" dirty="0" smtClean="0">
                <a:solidFill>
                  <a:srgbClr val="000000"/>
                </a:solidFill>
              </a:rPr>
              <a:t>Credit-worthiness ensured by credit rating, PCG, or letter of credit requirements</a:t>
            </a:r>
            <a:endParaRPr lang="en-GB" sz="1300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1772816"/>
            <a:ext cx="1831786" cy="2149502"/>
          </a:xfrm>
          <a:prstGeom prst="rect">
            <a:avLst/>
          </a:prstGeom>
          <a:solidFill>
            <a:srgbClr val="0084C2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72000" bIns="72000" rtlCol="0" anchor="ctr"/>
          <a:lstStyle/>
          <a:p>
            <a:pPr marL="116550" algn="ctr">
              <a:spcBef>
                <a:spcPts val="1200"/>
              </a:spcBef>
            </a:pPr>
            <a:r>
              <a:rPr lang="en-GB" sz="1300" b="1" dirty="0" smtClean="0">
                <a:solidFill>
                  <a:srgbClr val="FFFFFF"/>
                </a:solidFill>
              </a:rPr>
              <a:t>Generators have a right to a ‘Backstop PPA’</a:t>
            </a:r>
            <a:endParaRPr lang="en-GB" sz="1300" b="1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4094744"/>
            <a:ext cx="1831786" cy="1261096"/>
          </a:xfrm>
          <a:prstGeom prst="rect">
            <a:avLst/>
          </a:prstGeom>
          <a:solidFill>
            <a:srgbClr val="6A2152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72000" bIns="72000" rtlCol="0" anchor="ctr"/>
          <a:lstStyle/>
          <a:p>
            <a:pPr marL="116550" algn="ctr">
              <a:spcBef>
                <a:spcPts val="1200"/>
              </a:spcBef>
            </a:pPr>
            <a:r>
              <a:rPr lang="en-GB" sz="1300" b="1" dirty="0" smtClean="0">
                <a:solidFill>
                  <a:srgbClr val="FFFFFF"/>
                </a:solidFill>
              </a:rPr>
              <a:t>Obligation on suppliers to offer backstop PPAs</a:t>
            </a:r>
            <a:endParaRPr lang="en-GB" sz="1300" b="1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30806" y="5528266"/>
            <a:ext cx="6768751" cy="92507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288000" indent="-171450">
              <a:spcBef>
                <a:spcPts val="1200"/>
              </a:spcBef>
              <a:buClr>
                <a:srgbClr val="00487C"/>
              </a:buClr>
              <a:buFontTx/>
              <a:buChar char="►"/>
            </a:pPr>
            <a:r>
              <a:rPr lang="en-GB" sz="1300" b="1" dirty="0">
                <a:solidFill>
                  <a:srgbClr val="000000"/>
                </a:solidFill>
              </a:rPr>
              <a:t>A</a:t>
            </a:r>
            <a:r>
              <a:rPr lang="en-GB" sz="1300" b="1" dirty="0" smtClean="0">
                <a:solidFill>
                  <a:srgbClr val="000000"/>
                </a:solidFill>
              </a:rPr>
              <a:t>ggregate loss </a:t>
            </a:r>
            <a:r>
              <a:rPr lang="en-GB" sz="1300" dirty="0" smtClean="0">
                <a:solidFill>
                  <a:srgbClr val="000000"/>
                </a:solidFill>
              </a:rPr>
              <a:t>(or theoretically profit) accruing to providers of Backstop </a:t>
            </a:r>
            <a:r>
              <a:rPr lang="en-GB" sz="1300" dirty="0">
                <a:solidFill>
                  <a:srgbClr val="000000"/>
                </a:solidFill>
              </a:rPr>
              <a:t>PPAs </a:t>
            </a:r>
            <a:r>
              <a:rPr lang="en-GB" sz="1300" b="1" dirty="0" smtClean="0">
                <a:solidFill>
                  <a:srgbClr val="000000"/>
                </a:solidFill>
              </a:rPr>
              <a:t>socialised across all </a:t>
            </a:r>
            <a:r>
              <a:rPr lang="en-GB" sz="1300" b="1" dirty="0">
                <a:solidFill>
                  <a:srgbClr val="000000"/>
                </a:solidFill>
              </a:rPr>
              <a:t>suppliers</a:t>
            </a:r>
            <a:r>
              <a:rPr lang="en-GB" sz="1300" dirty="0">
                <a:solidFill>
                  <a:srgbClr val="000000"/>
                </a:solidFill>
              </a:rPr>
              <a:t> </a:t>
            </a:r>
            <a:r>
              <a:rPr lang="en-GB" sz="1300" dirty="0" smtClean="0">
                <a:solidFill>
                  <a:srgbClr val="000000"/>
                </a:solidFill>
              </a:rPr>
              <a:t>through a levelisation process.</a:t>
            </a:r>
          </a:p>
        </p:txBody>
      </p:sp>
      <p:sp>
        <p:nvSpPr>
          <p:cNvPr id="9" name="Rectangle 8"/>
          <p:cNvSpPr/>
          <p:nvPr/>
        </p:nvSpPr>
        <p:spPr>
          <a:xfrm>
            <a:off x="251520" y="5528266"/>
            <a:ext cx="1831786" cy="925070"/>
          </a:xfrm>
          <a:prstGeom prst="rect">
            <a:avLst/>
          </a:prstGeom>
          <a:solidFill>
            <a:srgbClr val="3C3C3C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72000" bIns="72000" rtlCol="0" anchor="ctr"/>
          <a:lstStyle/>
          <a:p>
            <a:pPr marL="116550" algn="ctr">
              <a:spcBef>
                <a:spcPts val="1200"/>
              </a:spcBef>
            </a:pPr>
            <a:r>
              <a:rPr lang="en-GB" sz="1300" b="1" dirty="0" smtClean="0">
                <a:solidFill>
                  <a:srgbClr val="FFFFFF"/>
                </a:solidFill>
              </a:rPr>
              <a:t>Losses </a:t>
            </a:r>
            <a:br>
              <a:rPr lang="en-GB" sz="1300" b="1" dirty="0" smtClean="0">
                <a:solidFill>
                  <a:srgbClr val="FFFFFF"/>
                </a:solidFill>
              </a:rPr>
            </a:br>
            <a:r>
              <a:rPr lang="en-GB" sz="1300" b="1" dirty="0" smtClean="0">
                <a:solidFill>
                  <a:srgbClr val="FFFFFF"/>
                </a:solidFill>
              </a:rPr>
              <a:t>socialised across suppliers</a:t>
            </a:r>
            <a:endParaRPr lang="en-GB" sz="1300" b="1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30806" y="1773157"/>
            <a:ext cx="6768751" cy="213991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300" dirty="0" smtClean="0">
                <a:solidFill>
                  <a:srgbClr val="000000"/>
                </a:solidFill>
              </a:rPr>
              <a:t>Eligible generators have a </a:t>
            </a:r>
            <a:r>
              <a:rPr lang="en-GB" sz="1300" b="1" dirty="0" smtClean="0">
                <a:solidFill>
                  <a:srgbClr val="000000"/>
                </a:solidFill>
              </a:rPr>
              <a:t>right </a:t>
            </a:r>
            <a:r>
              <a:rPr lang="en-GB" sz="1300" b="1" dirty="0">
                <a:solidFill>
                  <a:srgbClr val="000000"/>
                </a:solidFill>
              </a:rPr>
              <a:t>to a ‘backstop PPA</a:t>
            </a:r>
            <a:r>
              <a:rPr lang="en-GB" sz="1300" b="1" dirty="0" smtClean="0">
                <a:solidFill>
                  <a:srgbClr val="000000"/>
                </a:solidFill>
              </a:rPr>
              <a:t>’ </a:t>
            </a:r>
            <a:r>
              <a:rPr lang="en-GB" sz="1300" dirty="0" smtClean="0">
                <a:solidFill>
                  <a:srgbClr val="000000"/>
                </a:solidFill>
              </a:rPr>
              <a:t>enshrined in regulations and supply licence conditions</a:t>
            </a:r>
          </a:p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300" dirty="0">
                <a:solidFill>
                  <a:srgbClr val="000000"/>
                </a:solidFill>
              </a:rPr>
              <a:t>P</a:t>
            </a:r>
            <a:r>
              <a:rPr lang="en-GB" sz="1300" dirty="0" smtClean="0">
                <a:solidFill>
                  <a:srgbClr val="000000"/>
                </a:solidFill>
              </a:rPr>
              <a:t>rovides a </a:t>
            </a:r>
            <a:r>
              <a:rPr lang="en-GB" sz="1300" b="1" dirty="0" smtClean="0">
                <a:solidFill>
                  <a:srgbClr val="000000"/>
                </a:solidFill>
              </a:rPr>
              <a:t>guaranteed route to market</a:t>
            </a:r>
            <a:r>
              <a:rPr lang="en-GB" sz="1300" dirty="0">
                <a:solidFill>
                  <a:srgbClr val="000000"/>
                </a:solidFill>
              </a:rPr>
              <a:t> </a:t>
            </a:r>
            <a:r>
              <a:rPr lang="en-GB" sz="1300" dirty="0" smtClean="0">
                <a:solidFill>
                  <a:srgbClr val="000000"/>
                </a:solidFill>
              </a:rPr>
              <a:t>at a </a:t>
            </a:r>
            <a:r>
              <a:rPr lang="en-GB" sz="1300" b="1" dirty="0" smtClean="0">
                <a:solidFill>
                  <a:srgbClr val="000000"/>
                </a:solidFill>
              </a:rPr>
              <a:t>fixed discount </a:t>
            </a:r>
            <a:r>
              <a:rPr lang="en-GB" sz="1300" b="1" dirty="0">
                <a:solidFill>
                  <a:srgbClr val="000000"/>
                </a:solidFill>
              </a:rPr>
              <a:t>to the </a:t>
            </a:r>
            <a:r>
              <a:rPr lang="en-GB" sz="1300" b="1" dirty="0" smtClean="0">
                <a:solidFill>
                  <a:srgbClr val="000000"/>
                </a:solidFill>
              </a:rPr>
              <a:t>market price</a:t>
            </a:r>
          </a:p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300" dirty="0" smtClean="0">
                <a:solidFill>
                  <a:srgbClr val="000000"/>
                </a:solidFill>
              </a:rPr>
              <a:t>Fixed discount set to be larger than discounts expected </a:t>
            </a:r>
            <a:r>
              <a:rPr lang="en-GB" sz="1300" dirty="0">
                <a:solidFill>
                  <a:srgbClr val="000000"/>
                </a:solidFill>
              </a:rPr>
              <a:t>to be available in the market, to ensure it is a genuine </a:t>
            </a:r>
            <a:r>
              <a:rPr lang="en-GB" sz="1300" b="1" dirty="0">
                <a:solidFill>
                  <a:srgbClr val="000000"/>
                </a:solidFill>
              </a:rPr>
              <a:t>‘last resort’</a:t>
            </a:r>
          </a:p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300" dirty="0" smtClean="0">
                <a:solidFill>
                  <a:srgbClr val="000000"/>
                </a:solidFill>
              </a:rPr>
              <a:t>Effectively </a:t>
            </a:r>
            <a:r>
              <a:rPr lang="en-GB" sz="1300" b="1" dirty="0" smtClean="0">
                <a:solidFill>
                  <a:srgbClr val="000000"/>
                </a:solidFill>
              </a:rPr>
              <a:t>‘caps’ </a:t>
            </a:r>
            <a:r>
              <a:rPr lang="en-GB" sz="1300" dirty="0" smtClean="0">
                <a:solidFill>
                  <a:srgbClr val="000000"/>
                </a:solidFill>
              </a:rPr>
              <a:t>generators’ </a:t>
            </a:r>
            <a:r>
              <a:rPr lang="en-GB" sz="1300" dirty="0">
                <a:solidFill>
                  <a:srgbClr val="000000"/>
                </a:solidFill>
              </a:rPr>
              <a:t>long term route to market </a:t>
            </a:r>
            <a:r>
              <a:rPr lang="en-GB" sz="1300" dirty="0" smtClean="0">
                <a:solidFill>
                  <a:srgbClr val="000000"/>
                </a:solidFill>
              </a:rPr>
              <a:t>costs (</a:t>
            </a:r>
            <a:r>
              <a:rPr lang="en-GB" sz="1300" dirty="0" err="1" smtClean="0">
                <a:solidFill>
                  <a:srgbClr val="000000"/>
                </a:solidFill>
              </a:rPr>
              <a:t>eg</a:t>
            </a:r>
            <a:r>
              <a:rPr lang="en-GB" sz="1300" dirty="0" smtClean="0">
                <a:solidFill>
                  <a:srgbClr val="000000"/>
                </a:solidFill>
              </a:rPr>
              <a:t> imbalance/basis risk)</a:t>
            </a:r>
          </a:p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300" dirty="0" smtClean="0">
                <a:solidFill>
                  <a:srgbClr val="000000"/>
                </a:solidFill>
              </a:rPr>
              <a:t>Gives </a:t>
            </a:r>
            <a:r>
              <a:rPr lang="en-GB" sz="1300" b="1" dirty="0" smtClean="0">
                <a:solidFill>
                  <a:srgbClr val="000000"/>
                </a:solidFill>
              </a:rPr>
              <a:t>greater </a:t>
            </a:r>
            <a:r>
              <a:rPr lang="en-GB" sz="1300" b="1" dirty="0">
                <a:solidFill>
                  <a:srgbClr val="000000"/>
                </a:solidFill>
              </a:rPr>
              <a:t>flexibility</a:t>
            </a:r>
            <a:r>
              <a:rPr lang="en-GB" sz="1300" dirty="0">
                <a:solidFill>
                  <a:srgbClr val="000000"/>
                </a:solidFill>
              </a:rPr>
              <a:t> </a:t>
            </a:r>
            <a:r>
              <a:rPr lang="en-GB" sz="1300" dirty="0" smtClean="0">
                <a:solidFill>
                  <a:srgbClr val="000000"/>
                </a:solidFill>
              </a:rPr>
              <a:t>to developers to choose the </a:t>
            </a:r>
            <a:r>
              <a:rPr lang="en-GB" sz="1300" dirty="0">
                <a:solidFill>
                  <a:srgbClr val="000000"/>
                </a:solidFill>
              </a:rPr>
              <a:t>contracting structure and counterparty which best suits </a:t>
            </a:r>
            <a:r>
              <a:rPr lang="en-GB" sz="1300" dirty="0" smtClean="0">
                <a:solidFill>
                  <a:srgbClr val="000000"/>
                </a:solidFill>
              </a:rPr>
              <a:t>their appetite </a:t>
            </a:r>
            <a:r>
              <a:rPr lang="en-GB" sz="1300" dirty="0">
                <a:solidFill>
                  <a:srgbClr val="000000"/>
                </a:solidFill>
              </a:rPr>
              <a:t>for </a:t>
            </a:r>
            <a:r>
              <a:rPr lang="en-GB" sz="1300" dirty="0" smtClean="0">
                <a:solidFill>
                  <a:srgbClr val="000000"/>
                </a:solidFill>
              </a:rPr>
              <a:t>risk</a:t>
            </a:r>
            <a:endParaRPr lang="en-GB" sz="1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105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509588"/>
            <a:ext cx="6336183" cy="504825"/>
          </a:xfrm>
        </p:spPr>
        <p:txBody>
          <a:bodyPr/>
          <a:lstStyle/>
          <a:p>
            <a:r>
              <a:rPr lang="en-GB" dirty="0" smtClean="0">
                <a:latin typeface="+mj-lt"/>
              </a:rPr>
              <a:t>Offtaker of last resort – key design issues</a:t>
            </a:r>
            <a:endParaRPr lang="en-GB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33085" y="2155108"/>
            <a:ext cx="6768751" cy="59802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300" dirty="0" smtClean="0">
                <a:solidFill>
                  <a:srgbClr val="000000"/>
                </a:solidFill>
              </a:rPr>
              <a:t>How should the fixed discount be set under the Backstop PPA to drive greater flexibility in bankable contracting strategies and counterparties?</a:t>
            </a:r>
            <a:endParaRPr lang="en-GB" sz="1300" dirty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3799" y="2154788"/>
            <a:ext cx="1831786" cy="598004"/>
          </a:xfrm>
          <a:prstGeom prst="rect">
            <a:avLst/>
          </a:prstGeom>
          <a:solidFill>
            <a:srgbClr val="0084C2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72000" bIns="72000" rtlCol="0" anchor="ctr"/>
          <a:lstStyle/>
          <a:p>
            <a:pPr marL="116550" algn="ctr">
              <a:spcBef>
                <a:spcPts val="1200"/>
              </a:spcBef>
            </a:pPr>
            <a:r>
              <a:rPr lang="en-GB" sz="1300" b="1" dirty="0" smtClean="0">
                <a:solidFill>
                  <a:srgbClr val="FFFFFF"/>
                </a:solidFill>
              </a:rPr>
              <a:t>Pricing</a:t>
            </a:r>
            <a:endParaRPr lang="en-GB" sz="1300" b="1" dirty="0">
              <a:solidFill>
                <a:srgbClr val="FFFF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133085" y="2804872"/>
            <a:ext cx="6768751" cy="59802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300" dirty="0" smtClean="0">
                <a:solidFill>
                  <a:srgbClr val="000000"/>
                </a:solidFill>
              </a:rPr>
              <a:t>What is an appropriate risk allocation under the Backstop PPA, how is this grandfathered and how are distortions in the PPA market avoided?</a:t>
            </a:r>
            <a:endParaRPr lang="en-GB" sz="1300" dirty="0">
              <a:solidFill>
                <a:srgbClr val="00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53799" y="2804552"/>
            <a:ext cx="1831786" cy="598004"/>
          </a:xfrm>
          <a:prstGeom prst="rect">
            <a:avLst/>
          </a:prstGeom>
          <a:solidFill>
            <a:srgbClr val="0084C2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72000" bIns="72000" rtlCol="0" anchor="ctr"/>
          <a:lstStyle/>
          <a:p>
            <a:pPr marL="116550" algn="ctr">
              <a:spcBef>
                <a:spcPts val="1200"/>
              </a:spcBef>
            </a:pPr>
            <a:r>
              <a:rPr lang="en-GB" sz="1300" b="1" dirty="0" smtClean="0">
                <a:solidFill>
                  <a:srgbClr val="FFFFFF"/>
                </a:solidFill>
              </a:rPr>
              <a:t>Risk Allocation</a:t>
            </a:r>
            <a:endParaRPr lang="en-GB" sz="1300" b="1" dirty="0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130806" y="3448250"/>
            <a:ext cx="6768751" cy="59802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300" dirty="0" smtClean="0">
                <a:solidFill>
                  <a:srgbClr val="000000"/>
                </a:solidFill>
              </a:rPr>
              <a:t>At what point should the backstop PPA be available – i.e. should it be available from day one or should it only be available a period of time after the start of the CfD?</a:t>
            </a:r>
            <a:endParaRPr lang="en-GB" sz="1300" dirty="0">
              <a:solidFill>
                <a:srgbClr val="0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51520" y="3447929"/>
            <a:ext cx="1831786" cy="598004"/>
          </a:xfrm>
          <a:prstGeom prst="rect">
            <a:avLst/>
          </a:prstGeom>
          <a:solidFill>
            <a:srgbClr val="0084C2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72000" bIns="72000" rtlCol="0" anchor="ctr"/>
          <a:lstStyle/>
          <a:p>
            <a:pPr marL="116550" algn="ctr">
              <a:spcBef>
                <a:spcPts val="1200"/>
              </a:spcBef>
            </a:pPr>
            <a:r>
              <a:rPr lang="en-GB" sz="1300" b="1" dirty="0" smtClean="0">
                <a:solidFill>
                  <a:srgbClr val="FFFFFF"/>
                </a:solidFill>
              </a:rPr>
              <a:t>Timing</a:t>
            </a:r>
            <a:endParaRPr lang="en-GB" sz="1300" b="1" dirty="0">
              <a:solidFill>
                <a:srgbClr val="FFFFFF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137883" y="4091307"/>
            <a:ext cx="6768751" cy="59802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300" dirty="0" smtClean="0">
                <a:solidFill>
                  <a:srgbClr val="000000"/>
                </a:solidFill>
              </a:rPr>
              <a:t>Under what circumstances should the backstop PPA be available – i.e. any requirements on initial PPA term / contracting strategy, additional entry criteria?</a:t>
            </a:r>
            <a:endParaRPr lang="en-GB" sz="1300" dirty="0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58597" y="4090987"/>
            <a:ext cx="1831786" cy="598004"/>
          </a:xfrm>
          <a:prstGeom prst="rect">
            <a:avLst/>
          </a:prstGeom>
          <a:solidFill>
            <a:srgbClr val="0084C2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72000" bIns="72000" rtlCol="0" anchor="ctr"/>
          <a:lstStyle/>
          <a:p>
            <a:pPr marL="116550" algn="ctr">
              <a:spcBef>
                <a:spcPts val="1200"/>
              </a:spcBef>
            </a:pPr>
            <a:r>
              <a:rPr lang="en-GB" sz="1300" b="1" dirty="0" smtClean="0">
                <a:solidFill>
                  <a:srgbClr val="FFFFFF"/>
                </a:solidFill>
              </a:rPr>
              <a:t>Access</a:t>
            </a:r>
            <a:endParaRPr lang="en-GB" sz="1300" b="1" dirty="0">
              <a:solidFill>
                <a:srgbClr val="FFFFFF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137883" y="4741071"/>
            <a:ext cx="6768751" cy="59802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300" dirty="0" smtClean="0">
                <a:solidFill>
                  <a:srgbClr val="000000"/>
                </a:solidFill>
              </a:rPr>
              <a:t>Which suppliers should be subject to the obligation to offer PPAs, and what criteria should determine eligibility to opt to provide Backstop PPAs?</a:t>
            </a:r>
            <a:endParaRPr lang="en-GB" sz="1300" dirty="0">
              <a:solidFill>
                <a:srgbClr val="00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58597" y="4740751"/>
            <a:ext cx="1831786" cy="598004"/>
          </a:xfrm>
          <a:prstGeom prst="rect">
            <a:avLst/>
          </a:prstGeom>
          <a:solidFill>
            <a:srgbClr val="0084C2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72000" bIns="72000" rtlCol="0" anchor="ctr"/>
          <a:lstStyle/>
          <a:p>
            <a:pPr marL="116550" algn="ctr">
              <a:spcBef>
                <a:spcPts val="1200"/>
              </a:spcBef>
            </a:pPr>
            <a:r>
              <a:rPr lang="en-GB" sz="1300" b="1" dirty="0" smtClean="0">
                <a:solidFill>
                  <a:srgbClr val="FFFFFF"/>
                </a:solidFill>
              </a:rPr>
              <a:t>Offtakers</a:t>
            </a:r>
            <a:endParaRPr lang="en-GB" sz="1300" b="1" dirty="0">
              <a:solidFill>
                <a:srgbClr val="FFFFFF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144960" y="5385046"/>
            <a:ext cx="6768751" cy="59802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300" dirty="0" smtClean="0">
                <a:solidFill>
                  <a:srgbClr val="000000"/>
                </a:solidFill>
              </a:rPr>
              <a:t>How should a Backstop Offtaker be selected – e.g. generator choice, administrative allocation (e.g. by Ofgem), competitive tender?</a:t>
            </a:r>
            <a:endParaRPr lang="en-GB" sz="1300" dirty="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65674" y="5384726"/>
            <a:ext cx="1831786" cy="598004"/>
          </a:xfrm>
          <a:prstGeom prst="rect">
            <a:avLst/>
          </a:prstGeom>
          <a:solidFill>
            <a:srgbClr val="0084C2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72000" bIns="72000" rtlCol="0" anchor="ctr"/>
          <a:lstStyle/>
          <a:p>
            <a:pPr marL="116550" algn="ctr">
              <a:spcBef>
                <a:spcPts val="1200"/>
              </a:spcBef>
            </a:pPr>
            <a:r>
              <a:rPr lang="en-GB" sz="1300" b="1" dirty="0" smtClean="0">
                <a:solidFill>
                  <a:srgbClr val="FFFFFF"/>
                </a:solidFill>
              </a:rPr>
              <a:t>Allocation</a:t>
            </a:r>
            <a:endParaRPr lang="en-GB" sz="1300" b="1" dirty="0">
              <a:solidFill>
                <a:srgbClr val="FFFFFF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144960" y="6033890"/>
            <a:ext cx="6768751" cy="59802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300" dirty="0" smtClean="0">
                <a:solidFill>
                  <a:srgbClr val="000000"/>
                </a:solidFill>
              </a:rPr>
              <a:t>How should a levelisation payments be calculated and over whom should they be levied (i.e. all suppliers, or a sub-set of suppliers)?</a:t>
            </a:r>
            <a:endParaRPr lang="en-GB" sz="1300" dirty="0">
              <a:solidFill>
                <a:srgbClr val="00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65674" y="6033570"/>
            <a:ext cx="1831786" cy="598004"/>
          </a:xfrm>
          <a:prstGeom prst="rect">
            <a:avLst/>
          </a:prstGeom>
          <a:solidFill>
            <a:srgbClr val="0084C2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72000" bIns="72000" rtlCol="0" anchor="ctr"/>
          <a:lstStyle/>
          <a:p>
            <a:pPr marL="116550" algn="ctr">
              <a:spcBef>
                <a:spcPts val="1200"/>
              </a:spcBef>
            </a:pPr>
            <a:r>
              <a:rPr lang="en-GB" sz="1300" b="1" dirty="0" smtClean="0">
                <a:solidFill>
                  <a:srgbClr val="FFFFFF"/>
                </a:solidFill>
              </a:rPr>
              <a:t>Levelisation</a:t>
            </a:r>
            <a:endParaRPr lang="en-GB" sz="1300" b="1" dirty="0">
              <a:solidFill>
                <a:srgbClr val="FFFFFF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133085" y="1511932"/>
            <a:ext cx="6768751" cy="59802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300" dirty="0" smtClean="0">
                <a:solidFill>
                  <a:srgbClr val="000000"/>
                </a:solidFill>
              </a:rPr>
              <a:t>Which technologies / sizes of generator should be eligible for Backstop PPAs?</a:t>
            </a:r>
            <a:endParaRPr lang="en-GB" sz="1300" dirty="0">
              <a:solidFill>
                <a:srgbClr val="00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3799" y="1511612"/>
            <a:ext cx="1831786" cy="598004"/>
          </a:xfrm>
          <a:prstGeom prst="rect">
            <a:avLst/>
          </a:prstGeom>
          <a:solidFill>
            <a:srgbClr val="0084C2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72000" bIns="72000" rtlCol="0" anchor="ctr"/>
          <a:lstStyle/>
          <a:p>
            <a:pPr marL="116550" algn="ctr">
              <a:spcBef>
                <a:spcPts val="1200"/>
              </a:spcBef>
            </a:pPr>
            <a:r>
              <a:rPr lang="en-GB" sz="1300" b="1" dirty="0" smtClean="0">
                <a:solidFill>
                  <a:srgbClr val="FFFFFF"/>
                </a:solidFill>
              </a:rPr>
              <a:t>Eligibility</a:t>
            </a:r>
            <a:endParaRPr lang="en-GB" sz="13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20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509588"/>
            <a:ext cx="6480199" cy="504825"/>
          </a:xfrm>
        </p:spPr>
        <p:txBody>
          <a:bodyPr/>
          <a:lstStyle/>
          <a:p>
            <a:r>
              <a:rPr lang="en-GB" dirty="0" smtClean="0"/>
              <a:t>Potential benefits and risks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9893" y="1993830"/>
            <a:ext cx="4471573" cy="452382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 anchorCtr="0"/>
          <a:lstStyle/>
          <a:p>
            <a:pPr marL="288000" indent="-171450">
              <a:spcBef>
                <a:spcPts val="1800"/>
              </a:spcBef>
              <a:buClr>
                <a:srgbClr val="00487C"/>
              </a:buClr>
              <a:buFontTx/>
              <a:buChar char="►"/>
            </a:pP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Competition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–</a:t>
            </a: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Improving competition in the PPA market by encouraging lenders to accept a wider range of counterparties and/or shorter term PPA positions, driving down PPA discounts</a:t>
            </a:r>
          </a:p>
          <a:p>
            <a:pPr marL="288000" indent="-171450">
              <a:spcBef>
                <a:spcPts val="1800"/>
              </a:spcBef>
              <a:buClr>
                <a:srgbClr val="00487C"/>
              </a:buClr>
              <a:buFontTx/>
              <a:buChar char="►"/>
            </a:pP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Diversity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–</a:t>
            </a: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Spreading and dissipating energy risk by removing the requirement for all long term imbalance risk to be absorbed by PPA providers</a:t>
            </a:r>
          </a:p>
          <a:p>
            <a:pPr marL="288000" indent="-171450">
              <a:spcBef>
                <a:spcPts val="1800"/>
              </a:spcBef>
              <a:buClr>
                <a:srgbClr val="00487C"/>
              </a:buClr>
              <a:buFontTx/>
              <a:buChar char="►"/>
            </a:pP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Incentives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–</a:t>
            </a: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Generators still exposed to imbalance risk thereby driving incentives in relation to design and operation of plant to minimise cost</a:t>
            </a:r>
          </a:p>
          <a:p>
            <a:pPr marL="288000" indent="-171450">
              <a:spcBef>
                <a:spcPts val="1800"/>
              </a:spcBef>
              <a:buClr>
                <a:srgbClr val="00487C"/>
              </a:buClr>
              <a:buFontTx/>
              <a:buChar char="►"/>
            </a:pP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Choice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–</a:t>
            </a: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More effective CfD competition with greater offtake choices for bidders</a:t>
            </a:r>
          </a:p>
          <a:p>
            <a:pPr marL="288000" indent="-171450">
              <a:spcBef>
                <a:spcPts val="1800"/>
              </a:spcBef>
              <a:buClr>
                <a:srgbClr val="00487C"/>
              </a:buClr>
              <a:buFontTx/>
              <a:buChar char="►"/>
            </a:pP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Implementation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–</a:t>
            </a: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Regulatory consistency within the existing EMR framework and market structures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892" y="1643166"/>
            <a:ext cx="4471573" cy="322712"/>
          </a:xfrm>
          <a:prstGeom prst="rect">
            <a:avLst/>
          </a:prstGeom>
          <a:solidFill>
            <a:srgbClr val="00487C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+mj-lt"/>
              </a:rPr>
              <a:t>Intended Benefits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03475" y="1995520"/>
            <a:ext cx="4471573" cy="452213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 anchorCtr="0"/>
          <a:lstStyle/>
          <a:p>
            <a:pPr marL="288000" indent="-171450">
              <a:spcBef>
                <a:spcPts val="1800"/>
              </a:spcBef>
              <a:buClr>
                <a:srgbClr val="00487C"/>
              </a:buClr>
              <a:buFontTx/>
              <a:buChar char="►"/>
            </a:pP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Impact on suppliers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- Balance sheet impact of a contingent obligation to offer backstop on obligated suppliers</a:t>
            </a:r>
          </a:p>
          <a:p>
            <a:pPr marL="288000" indent="-171450">
              <a:spcBef>
                <a:spcPts val="1800"/>
              </a:spcBef>
              <a:buClr>
                <a:srgbClr val="00487C"/>
              </a:buClr>
              <a:buFontTx/>
              <a:buChar char="►"/>
            </a:pP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Impact on the PPA market:</a:t>
            </a:r>
          </a:p>
          <a:p>
            <a:pPr marL="684000" indent="-285750">
              <a:spcBef>
                <a:spcPts val="1800"/>
              </a:spcBef>
              <a:buClr>
                <a:srgbClr val="00487C"/>
              </a:buClr>
              <a:buFont typeface="Wingdings" pitchFamily="2" charset="2"/>
              <a:buChar char="v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Distorting incentives on generators to continue to contract in the open market with backstop terms grandfathered from FID</a:t>
            </a:r>
          </a:p>
          <a:p>
            <a:pPr marL="684000" indent="-285750">
              <a:spcBef>
                <a:spcPts val="1800"/>
              </a:spcBef>
              <a:buClr>
                <a:srgbClr val="00487C"/>
              </a:buClr>
              <a:buFont typeface="Wingdings" pitchFamily="2" charset="2"/>
              <a:buChar char="v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Distorting incentives on suppliers to offer PPAs (hopefully addressed by levelisation)</a:t>
            </a:r>
          </a:p>
          <a:p>
            <a:pPr marL="288000" indent="-171450">
              <a:spcBef>
                <a:spcPts val="1800"/>
              </a:spcBef>
              <a:buClr>
                <a:srgbClr val="00487C"/>
              </a:buClr>
              <a:buFontTx/>
              <a:buChar char="►"/>
            </a:pP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Risk to the consumer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- Incentivising excessive risk taking by equity by insulating projects from downside </a:t>
            </a:r>
          </a:p>
          <a:p>
            <a:pPr marL="288000" indent="-171450">
              <a:spcBef>
                <a:spcPts val="1800"/>
              </a:spcBef>
              <a:buClr>
                <a:srgbClr val="00487C"/>
              </a:buClr>
              <a:buFontTx/>
              <a:buChar char="►"/>
            </a:pP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Moral hazard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– Implications of providing a backstop to poorly performing generators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03474" y="1644856"/>
            <a:ext cx="4471573" cy="322712"/>
          </a:xfrm>
          <a:prstGeom prst="rect">
            <a:avLst/>
          </a:prstGeom>
          <a:solidFill>
            <a:srgbClr val="00487C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+mj-lt"/>
              </a:rPr>
              <a:t>Risks / unintended consequences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29613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6552728" cy="504825"/>
          </a:xfrm>
        </p:spPr>
        <p:txBody>
          <a:bodyPr/>
          <a:lstStyle/>
          <a:p>
            <a:r>
              <a:rPr lang="en-GB" b="0" dirty="0" smtClean="0"/>
              <a:t>Next steps</a:t>
            </a:r>
            <a:endParaRPr lang="en-GB" b="0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11188" y="1628800"/>
            <a:ext cx="7848600" cy="4679925"/>
          </a:xfrm>
        </p:spPr>
        <p:txBody>
          <a:bodyPr>
            <a:normAutofit/>
          </a:bodyPr>
          <a:lstStyle/>
          <a:p>
            <a:r>
              <a:rPr lang="en-GB" b="1" dirty="0" smtClean="0"/>
              <a:t>Next few months</a:t>
            </a:r>
          </a:p>
          <a:p>
            <a:pPr lvl="1"/>
            <a:r>
              <a:rPr lang="en-GB" dirty="0" smtClean="0"/>
              <a:t>Detailed policy design, including</a:t>
            </a:r>
          </a:p>
          <a:p>
            <a:pPr lvl="2"/>
            <a:r>
              <a:rPr lang="en-GB" dirty="0" smtClean="0"/>
              <a:t>commissioning consultants to advise on key issues</a:t>
            </a:r>
            <a:endParaRPr lang="en-GB" dirty="0"/>
          </a:p>
          <a:p>
            <a:pPr lvl="2"/>
            <a:r>
              <a:rPr lang="en-GB" dirty="0" smtClean="0"/>
              <a:t>establishing ‘advisory group’ to feed in views</a:t>
            </a:r>
          </a:p>
          <a:p>
            <a:pPr lvl="2"/>
            <a:r>
              <a:rPr lang="en-GB" dirty="0" smtClean="0"/>
              <a:t>bilateral and wider stakeholder meetings</a:t>
            </a:r>
          </a:p>
          <a:p>
            <a:pPr lvl="1"/>
            <a:r>
              <a:rPr lang="en-GB" dirty="0" smtClean="0"/>
              <a:t>Stakeholder </a:t>
            </a:r>
            <a:r>
              <a:rPr lang="en-GB" dirty="0"/>
              <a:t>workshop to present emerging </a:t>
            </a:r>
            <a:r>
              <a:rPr lang="en-GB" dirty="0" smtClean="0"/>
              <a:t>design</a:t>
            </a:r>
          </a:p>
          <a:p>
            <a:pPr lvl="1"/>
            <a:r>
              <a:rPr lang="en-GB" dirty="0" smtClean="0"/>
              <a:t>Consultation on policy</a:t>
            </a:r>
          </a:p>
          <a:p>
            <a:pPr>
              <a:spcBef>
                <a:spcPts val="800"/>
              </a:spcBef>
            </a:pPr>
            <a:r>
              <a:rPr lang="en-GB" b="1" dirty="0" smtClean="0"/>
              <a:t>Q2 2014</a:t>
            </a:r>
          </a:p>
          <a:p>
            <a:pPr lvl="1"/>
            <a:r>
              <a:rPr lang="en-GB" dirty="0" smtClean="0"/>
              <a:t>Respond to consultation with final decisions</a:t>
            </a:r>
          </a:p>
          <a:p>
            <a:pPr lvl="1"/>
            <a:r>
              <a:rPr lang="en-GB" dirty="0" smtClean="0"/>
              <a:t>Publish draft secondary legislation for consultation</a:t>
            </a:r>
          </a:p>
          <a:p>
            <a:pPr>
              <a:spcBef>
                <a:spcPts val="800"/>
              </a:spcBef>
            </a:pPr>
            <a:r>
              <a:rPr lang="en-GB" b="1" dirty="0" smtClean="0"/>
              <a:t>Summer 2014</a:t>
            </a:r>
          </a:p>
          <a:p>
            <a:pPr lvl="1"/>
            <a:r>
              <a:rPr lang="en-GB" dirty="0" smtClean="0"/>
              <a:t>Revise and lay secondary legislation in Parliament</a:t>
            </a:r>
          </a:p>
          <a:p>
            <a:pPr lvl="1"/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387447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c_ppt_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cc_ppt_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decc_ppt_template</Template>
  <TotalTime>0</TotalTime>
  <Words>876</Words>
  <Application>Microsoft Office PowerPoint</Application>
  <PresentationFormat>On-screen Show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decc_ppt_template</vt:lpstr>
      <vt:lpstr>1_decc_ppt_template</vt:lpstr>
      <vt:lpstr>Route to market for independent renewable generators  Offtaker of last resort mechanism</vt:lpstr>
      <vt:lpstr>Overview of the problem</vt:lpstr>
      <vt:lpstr>PowerPoint Presentation</vt:lpstr>
      <vt:lpstr>Design criteria for a regulatory intervention</vt:lpstr>
      <vt:lpstr>Offtaker of last resort – outline design</vt:lpstr>
      <vt:lpstr>Offtaker of last resort – key design issues</vt:lpstr>
      <vt:lpstr>Potential benefits and risks</vt:lpstr>
      <vt:lpstr>Next steps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2013-11-11T16:56:38Z</dcterms:created>
  <dcterms:modified xsi:type="dcterms:W3CDTF">2013-11-11T16:57:17Z</dcterms:modified>
</cp:coreProperties>
</file>